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0" r:id="rId2"/>
    <p:sldId id="367" r:id="rId3"/>
    <p:sldId id="317" r:id="rId4"/>
    <p:sldId id="369" r:id="rId5"/>
    <p:sldId id="374" r:id="rId6"/>
    <p:sldId id="375" r:id="rId7"/>
    <p:sldId id="376" r:id="rId8"/>
    <p:sldId id="377" r:id="rId9"/>
    <p:sldId id="393" r:id="rId10"/>
    <p:sldId id="321" r:id="rId11"/>
    <p:sldId id="323" r:id="rId12"/>
    <p:sldId id="370" r:id="rId13"/>
    <p:sldId id="371" r:id="rId14"/>
    <p:sldId id="394" r:id="rId15"/>
    <p:sldId id="395" r:id="rId16"/>
    <p:sldId id="396" r:id="rId17"/>
    <p:sldId id="397" r:id="rId18"/>
    <p:sldId id="398" r:id="rId19"/>
    <p:sldId id="32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912" autoAdjust="0"/>
    <p:restoredTop sz="77764" autoAdjust="0"/>
  </p:normalViewPr>
  <p:slideViewPr>
    <p:cSldViewPr>
      <p:cViewPr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1EF9-2F8F-4A54-93E7-2BB1FFDC4474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4E24E-E147-443A-8C00-23F2AD269A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2089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Misuriamo le temperature da almeno un secolo e mezzo regolarmente con termometri standard. Questi dati sono presentati</a:t>
            </a:r>
            <a:r>
              <a:rPr lang="it-IT" baseline="0" dirty="0" smtClean="0"/>
              <a:t> come anomalie rispetto a un valore medio di riferimento (periodo 1961-90). Fino al 1900 circa i valori erano quasi sempre negativi (blu) quindi il mondo era in media più freddo rispetto al riferimento. Poi le temperature hanno cominciato a crescere e negli anni più recenti (dal 1980 circa) invece i valori sono tutti più caldi (rossi) rispetto al riferimento, e purtroppo a tendenza è all’aumento ulteriore, con i record nel 2015 e 2016. Di fronte a questi dati dobbiamo tutti porci la domanda cosa sta succedendo? E cos’altro ancora potrebbe succedere?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84E24E-E147-443A-8C00-23F2AD269A0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Misuriamo le temperature da almeno un secolo e mezzo regolarmente con termometri standard. Questi dati sono presentati</a:t>
            </a:r>
            <a:r>
              <a:rPr lang="it-IT" baseline="0" dirty="0" smtClean="0"/>
              <a:t> come anomalie rispetto a un valore medio di riferimento (periodo 1961-90). Fino al 1900 circa i valori erano quasi sempre negativi (blu) quindi il mondo era in media più freddo rispetto al riferimento. Poi le temperature hanno cominciato a crescere e negli anni più recenti (dal 1980 circa) invece i valori sono tutti più caldi (rossi) rispetto al riferimento, e purtroppo a tendenza è all’aumento ulteriore, con i record nel 2015 e 2016. Di fronte a questi dati dobbiamo tutti porci la domanda cosa sta succedendo? E cos’altro ancora potrebbe succedere?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84E24E-E147-443A-8C00-23F2AD269A0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5B0C-8403-4733-B7BB-D89BE8EFEFD6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3493-D122-4F34-AF48-C6568FB69A98}" type="datetimeFigureOut">
              <a:rPr lang="it-IT" smtClean="0"/>
              <a:pPr/>
              <a:t>17/06/2023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5839-1CBE-4677-8BE6-81517F9768E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e.it/clim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itt58@g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www.wur.nl/upload_mm/8/6/8/43cdf3a0-8fd8-4cd4-9e4e-722f6a99a078_landbouw_shutterstock_199764491_1000_329aea28_75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572560" cy="457203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858312" cy="605929"/>
          </a:xfrm>
        </p:spPr>
        <p:txBody>
          <a:bodyPr>
            <a:no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La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crisi climatica globale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e</a:t>
            </a:r>
            <a:b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</a:b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l’Emilia-Romagna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11560" y="5752029"/>
            <a:ext cx="8208912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Vittorio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Marletto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ex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resp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Osservatorio clima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Arpae</a:t>
            </a:r>
            <a:endParaRPr lang="it-IT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vitt58@gmail.com - www.energiaperlitalia.it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Masci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17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giugno 2023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Precipitazioni annuali E-R</a:t>
            </a:r>
            <a:endParaRPr lang="it-IT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1439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571604" y="6286520"/>
            <a:ext cx="5983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Fonte: Rapporto </a:t>
            </a:r>
            <a:r>
              <a:rPr lang="it-IT" dirty="0" err="1" smtClean="0"/>
              <a:t>IdroMeteoClima</a:t>
            </a:r>
            <a:r>
              <a:rPr lang="it-IT" dirty="0" smtClean="0"/>
              <a:t> 2020, </a:t>
            </a:r>
            <a:r>
              <a:rPr lang="it-IT" dirty="0" smtClean="0">
                <a:hlinkClick r:id="rId3"/>
              </a:rPr>
              <a:t>www.arpae.it/clima</a:t>
            </a:r>
            <a:r>
              <a:rPr lang="it-IT" dirty="0" smtClean="0"/>
              <a:t>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115071" y="5072074"/>
            <a:ext cx="160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2022 676</a:t>
            </a:r>
          </a:p>
          <a:p>
            <a:pP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2021 660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umetto 1 37"/>
          <p:cNvSpPr/>
          <p:nvPr/>
        </p:nvSpPr>
        <p:spPr>
          <a:xfrm>
            <a:off x="7020272" y="764704"/>
            <a:ext cx="1944216" cy="2304256"/>
          </a:xfrm>
          <a:prstGeom prst="wedgeRectCallout">
            <a:avLst>
              <a:gd name="adj1" fmla="val -19927"/>
              <a:gd name="adj2" fmla="val 1720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Estate 2017: </a:t>
            </a:r>
            <a:r>
              <a:rPr lang="it-IT" sz="1200" dirty="0">
                <a:solidFill>
                  <a:srgbClr val="C00000"/>
                </a:solidFill>
              </a:rPr>
              <a:t> estremamente calda e siccitosa: terza più calda (media regionale)  dal 1961 dopo 2003 e 2012; nella prima settimana di agosto 2017 superati diffusamente i record di temperatura </a:t>
            </a:r>
            <a:r>
              <a:rPr lang="it-IT" sz="1200" dirty="0" err="1">
                <a:solidFill>
                  <a:srgbClr val="C00000"/>
                </a:solidFill>
              </a:rPr>
              <a:t>max</a:t>
            </a:r>
            <a:r>
              <a:rPr lang="it-IT" sz="1200" dirty="0">
                <a:solidFill>
                  <a:srgbClr val="C00000"/>
                </a:solidFill>
              </a:rPr>
              <a:t> assoluta nel settore centro-orientale; Bic primavera-estate 2017 ha il record negativo dal 1961.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2003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576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2004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59632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2005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63688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2006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67744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2007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71800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2008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75856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2009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79912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2010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283968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2011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88024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2012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292080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2013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96136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2014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00192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2015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804248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2016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308304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2017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812360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2018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316416" y="5877272"/>
            <a:ext cx="5040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2019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251520" y="2780928"/>
            <a:ext cx="864096" cy="2736304"/>
          </a:xfrm>
          <a:prstGeom prst="wedgeRectCallout">
            <a:avLst>
              <a:gd name="adj1" fmla="val -9545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Estate 2003: </a:t>
            </a:r>
            <a:r>
              <a:rPr lang="it-IT" sz="1200" dirty="0" smtClean="0">
                <a:solidFill>
                  <a:srgbClr val="C00000"/>
                </a:solidFill>
              </a:rPr>
              <a:t>siccità estiva, senza precedenti per durata delle onde di calore e massimi termici.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4" name="Fumetto 1 23"/>
          <p:cNvSpPr/>
          <p:nvPr/>
        </p:nvSpPr>
        <p:spPr>
          <a:xfrm>
            <a:off x="1331640" y="3140968"/>
            <a:ext cx="864096" cy="2304256"/>
          </a:xfrm>
          <a:prstGeom prst="wedgeRectCallout">
            <a:avLst>
              <a:gd name="adj1" fmla="val 49716"/>
              <a:gd name="adj2" fmla="val 667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Inverno 2006-2007: </a:t>
            </a:r>
            <a:r>
              <a:rPr lang="it-IT" sz="1200" dirty="0" smtClean="0">
                <a:solidFill>
                  <a:srgbClr val="C00000"/>
                </a:solidFill>
              </a:rPr>
              <a:t>forte siccità invernale e caldo anomalo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</a:rPr>
              <a:t>battuti alcuni record </a:t>
            </a:r>
            <a:r>
              <a:rPr lang="it-IT" sz="1200" dirty="0" err="1" smtClean="0">
                <a:solidFill>
                  <a:srgbClr val="C00000"/>
                </a:solidFill>
              </a:rPr>
              <a:t>Tmax</a:t>
            </a:r>
            <a:r>
              <a:rPr lang="it-IT" sz="1200" dirty="0" smtClean="0">
                <a:solidFill>
                  <a:srgbClr val="C00000"/>
                </a:solidFill>
              </a:rPr>
              <a:t> di gennaio.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 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5" name="Fumetto 1 24"/>
          <p:cNvSpPr/>
          <p:nvPr/>
        </p:nvSpPr>
        <p:spPr>
          <a:xfrm>
            <a:off x="2339752" y="2996952"/>
            <a:ext cx="1008112" cy="2160240"/>
          </a:xfrm>
          <a:prstGeom prst="wedgeRectCallout">
            <a:avLst>
              <a:gd name="adj1" fmla="val -22245"/>
              <a:gd name="adj2" fmla="val 81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Estate-Autunno 2007: </a:t>
            </a:r>
            <a:r>
              <a:rPr lang="it-IT" sz="1200" dirty="0" smtClean="0">
                <a:solidFill>
                  <a:srgbClr val="C00000"/>
                </a:solidFill>
              </a:rPr>
              <a:t>continua la siccità, vicini  razionamento idrico in Romagna. Vegetazione in forte stress. 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27" name="Fumetto 1 26"/>
          <p:cNvSpPr/>
          <p:nvPr/>
        </p:nvSpPr>
        <p:spPr>
          <a:xfrm>
            <a:off x="3419872" y="116632"/>
            <a:ext cx="1512168" cy="4608512"/>
          </a:xfrm>
          <a:prstGeom prst="wedgeRectCallout">
            <a:avLst>
              <a:gd name="adj1" fmla="val 24155"/>
              <a:gd name="adj2" fmla="val 740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Aprile 2011:</a:t>
            </a:r>
            <a:r>
              <a:rPr lang="it-IT" sz="1200" dirty="0" smtClean="0">
                <a:solidFill>
                  <a:srgbClr val="C00000"/>
                </a:solidFill>
              </a:rPr>
              <a:t> la più precoce ondata di caldo estivo, anticipo irrigazioni, superati  30 °C con punte sino a 33, mai T così alte a Bologna dal 1841.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Estate 2011:</a:t>
            </a:r>
            <a:r>
              <a:rPr lang="it-IT" sz="1200" dirty="0" smtClean="0">
                <a:solidFill>
                  <a:srgbClr val="C00000"/>
                </a:solidFill>
              </a:rPr>
              <a:t> deficit straordinario del bilancio </a:t>
            </a:r>
            <a:r>
              <a:rPr lang="it-IT" sz="1200" dirty="0" err="1" smtClean="0">
                <a:solidFill>
                  <a:srgbClr val="C00000"/>
                </a:solidFill>
              </a:rPr>
              <a:t>idroclimatico</a:t>
            </a:r>
            <a:r>
              <a:rPr lang="it-IT" sz="1200" dirty="0" smtClean="0">
                <a:solidFill>
                  <a:srgbClr val="C00000"/>
                </a:solidFill>
              </a:rPr>
              <a:t>, stimato il più elevato almeno dal 1951.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Settembre 2011</a:t>
            </a:r>
            <a:r>
              <a:rPr lang="it-IT" sz="1200" dirty="0" smtClean="0">
                <a:solidFill>
                  <a:srgbClr val="C00000"/>
                </a:solidFill>
              </a:rPr>
              <a:t>: il più caldo di sempre, e tra i più siccitosi degli ultimi 25 anni.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Autunno 2011:</a:t>
            </a:r>
            <a:r>
              <a:rPr lang="it-IT" sz="1200" dirty="0" smtClean="0">
                <a:solidFill>
                  <a:srgbClr val="C00000"/>
                </a:solidFill>
              </a:rPr>
              <a:t> forte siccità.</a:t>
            </a:r>
            <a:endParaRPr lang="it-IT" sz="1200" dirty="0">
              <a:solidFill>
                <a:schemeClr val="tx1"/>
              </a:solidFill>
            </a:endParaRP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Gennaio 2012:</a:t>
            </a:r>
            <a:r>
              <a:rPr lang="it-IT" sz="1200" dirty="0" smtClean="0">
                <a:solidFill>
                  <a:srgbClr val="C00000"/>
                </a:solidFill>
              </a:rPr>
              <a:t> prosegue forte siccità, mai cosi poca pioggia negli ultimi 6 mesi almeno dal 1921.</a:t>
            </a:r>
          </a:p>
          <a:p>
            <a:pPr algn="ctr"/>
            <a:endParaRPr lang="it-IT" sz="1200" dirty="0" smtClean="0">
              <a:solidFill>
                <a:srgbClr val="C00000"/>
              </a:solidFill>
            </a:endParaRPr>
          </a:p>
        </p:txBody>
      </p:sp>
      <p:sp>
        <p:nvSpPr>
          <p:cNvPr id="29" name="Fumetto 1 28"/>
          <p:cNvSpPr/>
          <p:nvPr/>
        </p:nvSpPr>
        <p:spPr>
          <a:xfrm>
            <a:off x="5076056" y="4221088"/>
            <a:ext cx="1080120" cy="1296144"/>
          </a:xfrm>
          <a:prstGeom prst="wedgeRectCallout">
            <a:avLst>
              <a:gd name="adj1" fmla="val -51109"/>
              <a:gd name="adj2" fmla="val 769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Estate 2012:</a:t>
            </a:r>
            <a:r>
              <a:rPr lang="it-IT" sz="1200" dirty="0" smtClean="0">
                <a:solidFill>
                  <a:srgbClr val="C00000"/>
                </a:solidFill>
              </a:rPr>
              <a:t> siccità eccezionale, probabilmente la peggiore di sempre.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31" name="Fumetto 1 30"/>
          <p:cNvSpPr/>
          <p:nvPr/>
        </p:nvSpPr>
        <p:spPr>
          <a:xfrm>
            <a:off x="8028384" y="3140968"/>
            <a:ext cx="1080120" cy="2232248"/>
          </a:xfrm>
          <a:prstGeom prst="wedgeRectCallout">
            <a:avLst>
              <a:gd name="adj1" fmla="val -7087"/>
              <a:gd name="adj2" fmla="val 714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Inizio 2019: </a:t>
            </a:r>
            <a:r>
              <a:rPr lang="it-IT" sz="1200" dirty="0" smtClean="0">
                <a:solidFill>
                  <a:srgbClr val="C00000"/>
                </a:solidFill>
              </a:rPr>
              <a:t>siccità fino a marzo;</a:t>
            </a:r>
            <a:r>
              <a:rPr lang="it-IT" sz="1200" dirty="0" smtClean="0">
                <a:solidFill>
                  <a:schemeClr val="tx1"/>
                </a:solidFill>
              </a:rPr>
              <a:t>  </a:t>
            </a:r>
            <a:r>
              <a:rPr lang="it-IT" sz="1200" dirty="0">
                <a:solidFill>
                  <a:schemeClr val="tx1"/>
                </a:solidFill>
              </a:rPr>
              <a:t>maggio 2019: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il più piovoso degli ultimi 138 anni e tra i più freddi dal 1961; </a:t>
            </a:r>
            <a:r>
              <a:rPr lang="it-IT" sz="1200" dirty="0">
                <a:solidFill>
                  <a:schemeClr val="tx1"/>
                </a:solidFill>
              </a:rPr>
              <a:t>giugno 2019: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>
                <a:solidFill>
                  <a:srgbClr val="C00000"/>
                </a:solidFill>
              </a:rPr>
              <a:t>ondata di caldo record per il mese</a:t>
            </a:r>
          </a:p>
        </p:txBody>
      </p:sp>
      <p:sp>
        <p:nvSpPr>
          <p:cNvPr id="33" name="Fumetto 1 32"/>
          <p:cNvSpPr/>
          <p:nvPr/>
        </p:nvSpPr>
        <p:spPr>
          <a:xfrm>
            <a:off x="5580112" y="1484784"/>
            <a:ext cx="1152128" cy="2448272"/>
          </a:xfrm>
          <a:prstGeom prst="wedgeRectCallout">
            <a:avLst>
              <a:gd name="adj1" fmla="val 39282"/>
              <a:gd name="adj2" fmla="val 1286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Luglio 2015: </a:t>
            </a:r>
            <a:r>
              <a:rPr lang="it-IT" sz="1200" dirty="0">
                <a:solidFill>
                  <a:srgbClr val="C00000"/>
                </a:solidFill>
              </a:rPr>
              <a:t>Il luglio più caldo almeno degli ultimi 25-30 anni; siccità lampo estiva.</a:t>
            </a:r>
          </a:p>
          <a:p>
            <a:pPr algn="ctr"/>
            <a:r>
              <a:rPr lang="it-IT" sz="1200" dirty="0" err="1" smtClean="0">
                <a:solidFill>
                  <a:schemeClr val="tx1"/>
                </a:solidFill>
              </a:rPr>
              <a:t>Dic</a:t>
            </a:r>
            <a:r>
              <a:rPr lang="it-IT" sz="1200" dirty="0" smtClean="0">
                <a:solidFill>
                  <a:schemeClr val="tx1"/>
                </a:solidFill>
              </a:rPr>
              <a:t> 2015  - </a:t>
            </a:r>
            <a:r>
              <a:rPr lang="it-IT" sz="1200" dirty="0" err="1" smtClean="0">
                <a:solidFill>
                  <a:schemeClr val="tx1"/>
                </a:solidFill>
              </a:rPr>
              <a:t>Gen</a:t>
            </a:r>
            <a:r>
              <a:rPr lang="it-IT" sz="1200" dirty="0" smtClean="0">
                <a:solidFill>
                  <a:schemeClr val="tx1"/>
                </a:solidFill>
              </a:rPr>
              <a:t> 2016 : </a:t>
            </a:r>
            <a:r>
              <a:rPr lang="it-IT" sz="1200" dirty="0">
                <a:solidFill>
                  <a:srgbClr val="C00000"/>
                </a:solidFill>
              </a:rPr>
              <a:t>caldo e siccitoso, superati record di temperatura sui rilievi.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</a:rPr>
              <a:t> 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36" name="Fumetto 1 35"/>
          <p:cNvSpPr/>
          <p:nvPr/>
        </p:nvSpPr>
        <p:spPr>
          <a:xfrm>
            <a:off x="6804248" y="3212976"/>
            <a:ext cx="1152128" cy="2304256"/>
          </a:xfrm>
          <a:prstGeom prst="wedgeRectCallout">
            <a:avLst>
              <a:gd name="adj1" fmla="val -8639"/>
              <a:gd name="adj2" fmla="val 635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Ottobre 2016-maggio 2017: </a:t>
            </a:r>
            <a:r>
              <a:rPr lang="it-IT" sz="1200" dirty="0" smtClean="0">
                <a:solidFill>
                  <a:srgbClr val="C00000"/>
                </a:solidFill>
              </a:rPr>
              <a:t>importante fenomeno di siccità invernale e primaverile particolarmente nel settore occidentale (deficit 200 mm e  fino a 400 mm in collina).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0" y="692696"/>
            <a:ext cx="3053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EMILIA-ROMAGNA</a:t>
            </a:r>
          </a:p>
          <a:p>
            <a:r>
              <a:rPr lang="it-IT" b="1" dirty="0" smtClean="0"/>
              <a:t>La siccità non è più una novità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4500563" y="6286520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W. </a:t>
            </a:r>
            <a:r>
              <a:rPr lang="it-IT" dirty="0" err="1" smtClean="0"/>
              <a:t>Pratizzoli</a:t>
            </a:r>
            <a:r>
              <a:rPr lang="it-IT" dirty="0" smtClean="0"/>
              <a:t>, Osservatorio clima </a:t>
            </a:r>
            <a:r>
              <a:rPr lang="it-IT" dirty="0" err="1" smtClean="0"/>
              <a:t>Arpae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Portata del Po a Ferrara</a:t>
            </a:r>
            <a:b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</a:br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maggio 2023 dalla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siccità</a:t>
            </a:r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alle </a:t>
            </a:r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alluvioni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05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285852" y="641725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https://www.arpae.it/it/temi-ambientali/siccita</a:t>
            </a:r>
            <a:endParaRPr lang="it-IT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Giugno 2023 - La </a:t>
            </a:r>
            <a:r>
              <a:rPr lang="it-IT" dirty="0" smtClean="0">
                <a:solidFill>
                  <a:srgbClr val="FF0000"/>
                </a:solidFill>
              </a:rPr>
              <a:t>siccità</a:t>
            </a:r>
            <a:r>
              <a:rPr lang="it-IT" dirty="0" smtClean="0"/>
              <a:t> c’è ancora!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7"/>
            <a:ext cx="7500990" cy="48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chemeClr val="tx2"/>
                </a:solidFill>
                <a:sym typeface="Arial"/>
              </a:rPr>
              <a:t>L’impennata della CO2 nel Novecento è </a:t>
            </a:r>
            <a:r>
              <a:rPr lang="it-IT" sz="3200" b="1" i="1" dirty="0" smtClean="0">
                <a:solidFill>
                  <a:srgbClr val="C00000"/>
                </a:solidFill>
                <a:sym typeface="Arial"/>
              </a:rPr>
              <a:t>drammatica</a:t>
            </a:r>
            <a:r>
              <a:rPr lang="it-IT" sz="3200" b="1" i="1" dirty="0" smtClean="0">
                <a:solidFill>
                  <a:schemeClr val="tx2"/>
                </a:solidFill>
                <a:sym typeface="Arial"/>
              </a:rPr>
              <a:t> rispetto ai secoli precedenti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00" cy="45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857488" y="6417254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http://berkeleyearth.org/dv/10000-years-of-carbon-dioxide/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La </a:t>
            </a:r>
            <a:r>
              <a:rPr lang="it-IT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CO</a:t>
            </a:r>
            <a:r>
              <a:rPr lang="it-IT" sz="36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2</a:t>
            </a:r>
            <a:r>
              <a:rPr lang="it-IT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</a:t>
            </a:r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in atmosfera </a:t>
            </a:r>
            <a:r>
              <a:rPr lang="it-IT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cresce</a:t>
            </a:r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continuamente dal 1958 (inizio delle misure sistematiche) </a:t>
            </a:r>
            <a:endParaRPr lang="it-IT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186794" y="6488668"/>
            <a:ext cx="3456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https://gml.noaa.gov/ccgg/trends/</a:t>
            </a:r>
            <a:endParaRPr lang="it-IT" dirty="0"/>
          </a:p>
        </p:txBody>
      </p:sp>
      <p:pic>
        <p:nvPicPr>
          <p:cNvPr id="48130" name="Picture 2" descr="https://gml.noaa.gov/webdata/ccgg/trends/co2_data_m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75156"/>
            <a:ext cx="6834182" cy="5125637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>
          <a:xfrm flipV="1">
            <a:off x="2285984" y="3571876"/>
            <a:ext cx="5000660" cy="207170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2012" y="1991519"/>
            <a:ext cx="7419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Emissioni </a:t>
            </a:r>
            <a:r>
              <a:rPr lang="it-IT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climalteranti</a:t>
            </a:r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globali 1990-2022</a:t>
            </a:r>
            <a:endParaRPr lang="it-IT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643834" y="2714620"/>
            <a:ext cx="642942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71802" y="6345816"/>
            <a:ext cx="591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https://www.unep.org/resources/emissions-gap-report-2022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86776" y="264318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2020 Effetto </a:t>
            </a:r>
            <a:r>
              <a:rPr lang="it-IT" dirty="0" err="1" smtClean="0"/>
              <a:t>Covid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857892"/>
            <a:ext cx="46536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Visualizzare</a:t>
            </a:r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le emissioni di CO2</a:t>
            </a:r>
            <a:endParaRPr lang="it-IT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29600" cy="42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500034" y="542926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 le emissioni di CO2 di </a:t>
            </a:r>
            <a:r>
              <a:rPr lang="it-IT" dirty="0" smtClean="0">
                <a:solidFill>
                  <a:srgbClr val="C00000"/>
                </a:solidFill>
              </a:rPr>
              <a:t>un solo giorno</a:t>
            </a:r>
            <a:r>
              <a:rPr lang="it-IT" dirty="0" smtClean="0"/>
              <a:t>, la città di New York "seppellisce" l'Empire State Building con </a:t>
            </a:r>
            <a:r>
              <a:rPr lang="it-IT" dirty="0" smtClean="0">
                <a:solidFill>
                  <a:srgbClr val="C00000"/>
                </a:solidFill>
              </a:rPr>
              <a:t>150mila sfere </a:t>
            </a:r>
            <a:r>
              <a:rPr lang="it-IT" dirty="0" smtClean="0"/>
              <a:t>di dieci metri di diametro, corrispondenti ad altrettante </a:t>
            </a:r>
            <a:r>
              <a:rPr lang="it-IT" dirty="0" smtClean="0">
                <a:solidFill>
                  <a:srgbClr val="C00000"/>
                </a:solidFill>
              </a:rPr>
              <a:t>tonnellate di gas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00034" y="648869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/>
              <a:t>https://www.anthropocenemagazine.org/2016/02/visualizing-carbon/</a:t>
            </a:r>
            <a:endParaRPr lang="it-IT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Cosa aspettarsi per il futuro?</a:t>
            </a: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6247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2910" y="6488668"/>
            <a:ext cx="7998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Calibri" pitchFamily="34" charset="0"/>
              </a:rPr>
              <a:t>Fonte: IPCC </a:t>
            </a:r>
            <a:r>
              <a:rPr lang="it-IT" dirty="0" err="1" smtClean="0">
                <a:latin typeface="Calibri" pitchFamily="34" charset="0"/>
              </a:rPr>
              <a:t>Assessment</a:t>
            </a:r>
            <a:r>
              <a:rPr lang="it-IT" dirty="0" smtClean="0">
                <a:latin typeface="Calibri" pitchFamily="34" charset="0"/>
              </a:rPr>
              <a:t> Report 5, Work Group 2, </a:t>
            </a:r>
            <a:r>
              <a:rPr lang="it-IT" dirty="0" err="1" smtClean="0">
                <a:latin typeface="Calibri" pitchFamily="34" charset="0"/>
              </a:rPr>
              <a:t>Summary</a:t>
            </a:r>
            <a:r>
              <a:rPr lang="it-IT" dirty="0" smtClean="0">
                <a:latin typeface="Calibri" pitchFamily="34" charset="0"/>
              </a:rPr>
              <a:t> PM, 2013, www.ipcc.ch </a:t>
            </a:r>
            <a:endParaRPr lang="it-IT" dirty="0">
              <a:latin typeface="Calibri" pitchFamily="34" charset="0"/>
            </a:endParaRPr>
          </a:p>
        </p:txBody>
      </p:sp>
      <p:grpSp>
        <p:nvGrpSpPr>
          <p:cNvPr id="4" name="Gruppo 7"/>
          <p:cNvGrpSpPr/>
          <p:nvPr/>
        </p:nvGrpSpPr>
        <p:grpSpPr>
          <a:xfrm>
            <a:off x="5000628" y="2702478"/>
            <a:ext cx="652743" cy="3084770"/>
            <a:chOff x="5000628" y="2702478"/>
            <a:chExt cx="652743" cy="3084770"/>
          </a:xfrm>
        </p:grpSpPr>
        <p:cxnSp>
          <p:nvCxnSpPr>
            <p:cNvPr id="5" name="Connettore 1 4"/>
            <p:cNvCxnSpPr/>
            <p:nvPr/>
          </p:nvCxnSpPr>
          <p:spPr>
            <a:xfrm rot="5400000">
              <a:off x="3965571" y="4464851"/>
              <a:ext cx="2643206" cy="158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5000628" y="270247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2023</a:t>
              </a:r>
              <a:endParaRPr lang="it-IT" dirty="0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.qualenergia.it/wp-content/uploads/2018/07/transizione-energetica_11.jpg"/>
          <p:cNvPicPr>
            <a:picLocks noChangeAspect="1" noChangeArrowheads="1"/>
          </p:cNvPicPr>
          <p:nvPr/>
        </p:nvPicPr>
        <p:blipFill>
          <a:blip r:embed="rId2">
            <a:lum bright="61000" contrast="-72000"/>
          </a:blip>
          <a:srcRect/>
          <a:stretch>
            <a:fillRect/>
          </a:stretch>
        </p:blipFill>
        <p:spPr bwMode="auto">
          <a:xfrm>
            <a:off x="1000100" y="857232"/>
            <a:ext cx="7643866" cy="57329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Spunti di riflessione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4525963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In queste condizioni di vera e propria </a:t>
            </a:r>
            <a:r>
              <a:rPr lang="it-IT" sz="2400" i="1" dirty="0" smtClean="0">
                <a:solidFill>
                  <a:schemeClr val="tx2"/>
                </a:solidFill>
              </a:rPr>
              <a:t>crisi climatica</a:t>
            </a:r>
            <a:r>
              <a:rPr lang="it-IT" sz="2400" dirty="0" smtClean="0">
                <a:solidFill>
                  <a:schemeClr val="tx2"/>
                </a:solidFill>
              </a:rPr>
              <a:t> è fondamentale agire per proteggersi (</a:t>
            </a:r>
            <a:r>
              <a:rPr lang="it-IT" sz="2400" b="1" i="1" dirty="0" smtClean="0">
                <a:solidFill>
                  <a:schemeClr val="tx2"/>
                </a:solidFill>
              </a:rPr>
              <a:t>adattamento</a:t>
            </a:r>
            <a:r>
              <a:rPr lang="it-IT" sz="2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it-IT" sz="2400" dirty="0" smtClean="0">
                <a:solidFill>
                  <a:schemeClr val="tx2"/>
                </a:solidFill>
              </a:rPr>
              <a:t>La nostra capacità di adattamento ha però dei limiti, quindi è essenziale la </a:t>
            </a:r>
            <a:r>
              <a:rPr lang="it-IT" sz="2400" b="1" i="1" dirty="0" smtClean="0">
                <a:solidFill>
                  <a:schemeClr val="tx2"/>
                </a:solidFill>
              </a:rPr>
              <a:t>mitigazione</a:t>
            </a:r>
            <a:r>
              <a:rPr lang="it-IT" sz="2400" dirty="0" smtClean="0">
                <a:solidFill>
                  <a:schemeClr val="tx2"/>
                </a:solidFill>
              </a:rPr>
              <a:t> (= </a:t>
            </a:r>
            <a:r>
              <a:rPr lang="it-IT" sz="2400" b="1" i="1" dirty="0" smtClean="0">
                <a:solidFill>
                  <a:schemeClr val="tx2"/>
                </a:solidFill>
              </a:rPr>
              <a:t>rimuovere le cause della crisi)</a:t>
            </a:r>
            <a:r>
              <a:rPr lang="it-IT" sz="2400" dirty="0" smtClean="0">
                <a:solidFill>
                  <a:schemeClr val="tx2"/>
                </a:solidFill>
              </a:rPr>
              <a:t>, soprattutto chiudere il capitolo </a:t>
            </a:r>
            <a:r>
              <a:rPr lang="it-IT" sz="2400" b="1" dirty="0" smtClean="0">
                <a:solidFill>
                  <a:schemeClr val="tx2"/>
                </a:solidFill>
              </a:rPr>
              <a:t>fonti fossili </a:t>
            </a:r>
            <a:r>
              <a:rPr lang="it-IT" sz="2400" dirty="0" smtClean="0">
                <a:solidFill>
                  <a:schemeClr val="tx2"/>
                </a:solidFill>
              </a:rPr>
              <a:t>(75% delle emissioni) e aggredire anche le altre fonti di emissione</a:t>
            </a:r>
          </a:p>
          <a:p>
            <a:r>
              <a:rPr lang="it-IT" sz="2400" dirty="0" smtClean="0">
                <a:solidFill>
                  <a:schemeClr val="tx2"/>
                </a:solidFill>
              </a:rPr>
              <a:t>E’ assolutamente fattibile operare la </a:t>
            </a:r>
            <a:r>
              <a:rPr lang="it-IT" sz="2400" b="1" dirty="0" smtClean="0">
                <a:solidFill>
                  <a:schemeClr val="tx2"/>
                </a:solidFill>
              </a:rPr>
              <a:t>riconversione completa del nostro sistema energetico</a:t>
            </a:r>
            <a:r>
              <a:rPr lang="it-IT" sz="2400" dirty="0" smtClean="0">
                <a:solidFill>
                  <a:schemeClr val="tx2"/>
                </a:solidFill>
              </a:rPr>
              <a:t>, passando al </a:t>
            </a:r>
            <a:r>
              <a:rPr lang="it-IT" sz="2400" b="1" dirty="0" smtClean="0">
                <a:solidFill>
                  <a:schemeClr val="tx2"/>
                </a:solidFill>
              </a:rPr>
              <a:t>100% rinnovabili </a:t>
            </a:r>
            <a:r>
              <a:rPr lang="it-IT" sz="2400" dirty="0" smtClean="0">
                <a:solidFill>
                  <a:schemeClr val="tx2"/>
                </a:solidFill>
              </a:rPr>
              <a:t>e all’</a:t>
            </a:r>
            <a:r>
              <a:rPr lang="it-IT" sz="2400" b="1" dirty="0" smtClean="0">
                <a:solidFill>
                  <a:schemeClr val="tx2"/>
                </a:solidFill>
              </a:rPr>
              <a:t>elettrico</a:t>
            </a:r>
            <a:r>
              <a:rPr lang="it-IT" sz="2400" dirty="0" smtClean="0">
                <a:solidFill>
                  <a:schemeClr val="tx2"/>
                </a:solidFill>
              </a:rPr>
              <a:t> per tutte le attività, col supporto di reti intelligenti, sistemi di accumulo e idrogeno verde.</a:t>
            </a:r>
          </a:p>
          <a:p>
            <a:r>
              <a:rPr lang="it-IT" sz="2400" dirty="0" smtClean="0">
                <a:solidFill>
                  <a:schemeClr val="tx2"/>
                </a:solidFill>
              </a:rPr>
              <a:t>Ridurre le dimensioni della </a:t>
            </a:r>
            <a:r>
              <a:rPr lang="it-IT" sz="2400" b="1" dirty="0" smtClean="0">
                <a:solidFill>
                  <a:schemeClr val="tx2"/>
                </a:solidFill>
              </a:rPr>
              <a:t>zootecnia,</a:t>
            </a:r>
            <a:r>
              <a:rPr lang="it-IT" sz="2400" dirty="0" smtClean="0">
                <a:solidFill>
                  <a:schemeClr val="tx2"/>
                </a:solidFill>
              </a:rPr>
              <a:t> che ha un impatto rilevantissimo su risorse e territorio (es. qualità dell’acqua e dell’</a:t>
            </a:r>
            <a:r>
              <a:rPr lang="it-IT" sz="2400" dirty="0" err="1" smtClean="0">
                <a:solidFill>
                  <a:schemeClr val="tx2"/>
                </a:solidFill>
              </a:rPr>
              <a:t>aria…</a:t>
            </a:r>
            <a:r>
              <a:rPr lang="it-IT" sz="2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it-IT" sz="2400" dirty="0" smtClean="0">
                <a:solidFill>
                  <a:schemeClr val="tx2"/>
                </a:solidFill>
              </a:rPr>
              <a:t>Grazie per l’attenzione - Vittorio </a:t>
            </a:r>
            <a:r>
              <a:rPr lang="it-IT" sz="2400" dirty="0" err="1" smtClean="0">
                <a:solidFill>
                  <a:schemeClr val="tx2"/>
                </a:solidFill>
              </a:rPr>
              <a:t>Marletto</a:t>
            </a:r>
            <a:r>
              <a:rPr lang="it-IT" sz="2400" dirty="0" smtClean="0">
                <a:solidFill>
                  <a:schemeClr val="tx2"/>
                </a:solidFill>
              </a:rPr>
              <a:t>, </a:t>
            </a:r>
            <a:r>
              <a:rPr lang="it-IT" sz="2400" dirty="0" smtClean="0">
                <a:solidFill>
                  <a:schemeClr val="tx2"/>
                </a:solidFill>
                <a:hlinkClick r:id="rId3"/>
              </a:rPr>
              <a:t>vitt58@gmail.com</a:t>
            </a:r>
            <a:r>
              <a:rPr lang="it-IT" sz="2400" dirty="0" smtClean="0">
                <a:solidFill>
                  <a:schemeClr val="tx2"/>
                </a:solidFill>
              </a:rPr>
              <a:t>  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hart, histogram&#10;&#10;Description automatically generated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7224" y="1714488"/>
            <a:ext cx="7715304" cy="42862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785794"/>
            <a:ext cx="8858312" cy="605929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chemeClr val="tx2"/>
                </a:solidFill>
                <a:sym typeface="Arial"/>
              </a:rPr>
              <a:t>Anomalie termiche globali</a:t>
            </a:r>
            <a:br>
              <a:rPr lang="it-IT" sz="3200" b="1" i="1" dirty="0" smtClean="0">
                <a:solidFill>
                  <a:schemeClr val="tx2"/>
                </a:solidFill>
                <a:sym typeface="Arial"/>
              </a:rPr>
            </a:br>
            <a:r>
              <a:rPr lang="it-IT" sz="3200" b="1" i="1" dirty="0" smtClean="0">
                <a:solidFill>
                  <a:srgbClr val="C00000"/>
                </a:solidFill>
                <a:sym typeface="Arial"/>
              </a:rPr>
              <a:t>1850 - 2022</a:t>
            </a:r>
            <a:endParaRPr lang="it-IT" sz="3200" b="1" i="1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14480" y="1964115"/>
            <a:ext cx="4643470" cy="125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Temperature medie globali dal 1850 al 2022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Anomalie dalla media 1961-1990 (°C)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www.cru.uea.ac.uk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072462" y="1643050"/>
            <a:ext cx="571504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chemeClr val="tx2"/>
                </a:solidFill>
                <a:sym typeface="Arial"/>
              </a:rPr>
              <a:t>Anomalie della temperatura media globale negli ultimi </a:t>
            </a:r>
            <a:r>
              <a:rPr lang="it-IT" sz="3200" b="1" i="1" dirty="0" smtClean="0">
                <a:solidFill>
                  <a:srgbClr val="C00000"/>
                </a:solidFill>
                <a:sym typeface="Arial"/>
              </a:rPr>
              <a:t>2000 anni</a:t>
            </a:r>
            <a:endParaRPr lang="it-IT" sz="3200" b="1" i="1" dirty="0">
              <a:solidFill>
                <a:srgbClr val="C00000"/>
              </a:solidFill>
              <a:sym typeface="Arial"/>
            </a:endParaRPr>
          </a:p>
        </p:txBody>
      </p:sp>
      <p:pic>
        <p:nvPicPr>
          <p:cNvPr id="1026" name="Picture 2" descr="mean-surface-temperatures-pages-2k-for-climategate-at-10.jpg "/>
          <p:cNvPicPr>
            <a:picLocks noChangeAspect="1" noChangeArrowheads="1"/>
          </p:cNvPicPr>
          <p:nvPr/>
        </p:nvPicPr>
        <p:blipFill>
          <a:blip r:embed="rId2"/>
          <a:srcRect r="11441"/>
          <a:stretch>
            <a:fillRect/>
          </a:stretch>
        </p:blipFill>
        <p:spPr bwMode="auto">
          <a:xfrm>
            <a:off x="214282" y="2000240"/>
            <a:ext cx="8594886" cy="392909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357554" y="6286520"/>
            <a:ext cx="5563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cap="all" dirty="0" smtClean="0"/>
              <a:t>NEUKOM e colleghi, 2019, NATURE 571, pages 550–554</a:t>
            </a:r>
            <a:endParaRPr lang="it-IT" i="1" dirty="0"/>
          </a:p>
        </p:txBody>
      </p:sp>
      <p:sp>
        <p:nvSpPr>
          <p:cNvPr id="5" name="Rettangolo 4"/>
          <p:cNvSpPr/>
          <p:nvPr/>
        </p:nvSpPr>
        <p:spPr>
          <a:xfrm>
            <a:off x="8215338" y="2285992"/>
            <a:ext cx="571504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16245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8286776" y="2416726"/>
            <a:ext cx="60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2021</a:t>
            </a:r>
            <a:endParaRPr lang="it-IT" dirty="0"/>
          </a:p>
        </p:txBody>
      </p:sp>
      <p:grpSp>
        <p:nvGrpSpPr>
          <p:cNvPr id="2" name="Gruppo 9"/>
          <p:cNvGrpSpPr/>
          <p:nvPr/>
        </p:nvGrpSpPr>
        <p:grpSpPr>
          <a:xfrm>
            <a:off x="8001024" y="845090"/>
            <a:ext cx="928685" cy="1369464"/>
            <a:chOff x="8001024" y="845090"/>
            <a:chExt cx="928685" cy="1369464"/>
          </a:xfrm>
        </p:grpSpPr>
        <p:sp>
          <p:nvSpPr>
            <p:cNvPr id="4" name="CasellaDiTesto 3"/>
            <p:cNvSpPr txBox="1"/>
            <p:nvPr/>
          </p:nvSpPr>
          <p:spPr>
            <a:xfrm>
              <a:off x="8286776" y="845090"/>
              <a:ext cx="64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2022</a:t>
              </a:r>
              <a:endParaRPr lang="it-IT" dirty="0"/>
            </a:p>
          </p:txBody>
        </p:sp>
        <p:sp>
          <p:nvSpPr>
            <p:cNvPr id="5" name="Ovale 4"/>
            <p:cNvSpPr/>
            <p:nvPr/>
          </p:nvSpPr>
          <p:spPr>
            <a:xfrm>
              <a:off x="8001024" y="1000108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2 6"/>
            <p:cNvCxnSpPr/>
            <p:nvPr/>
          </p:nvCxnSpPr>
          <p:spPr>
            <a:xfrm rot="5400000" flipH="1" flipV="1">
              <a:off x="7572396" y="1714488"/>
              <a:ext cx="928694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-71470" y="-71454"/>
            <a:ext cx="9163056" cy="1143000"/>
          </a:xfrm>
        </p:spPr>
        <p:txBody>
          <a:bodyPr>
            <a:noAutofit/>
          </a:bodyPr>
          <a:lstStyle/>
          <a:p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Emilia-Romagna, temperature medie 1961-</a:t>
            </a:r>
            <a:r>
              <a:rPr lang="it-IT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2022</a:t>
            </a:r>
            <a:endParaRPr lang="it-IT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406" y="6429396"/>
            <a:ext cx="126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Dati </a:t>
            </a:r>
            <a:r>
              <a:rPr lang="it-IT" dirty="0" err="1" smtClean="0"/>
              <a:t>Arpae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1643042" y="3857628"/>
            <a:ext cx="300036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 rot="16200000">
            <a:off x="-956174" y="3178711"/>
            <a:ext cx="354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Temperature medie annue regionali</a:t>
            </a:r>
            <a:endParaRPr lang="it-IT" dirty="0">
              <a:latin typeface="+mj-lt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4000496" y="1500174"/>
            <a:ext cx="3929058" cy="25717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6992" y="214290"/>
            <a:ext cx="4519586" cy="1143000"/>
          </a:xfrm>
        </p:spPr>
        <p:txBody>
          <a:bodyPr>
            <a:normAutofit/>
          </a:bodyPr>
          <a:lstStyle/>
          <a:p>
            <a:r>
              <a:rPr lang="it-IT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E il resto d’Italia?</a:t>
            </a:r>
            <a:endParaRPr lang="it-IT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332" y="1357298"/>
            <a:ext cx="73774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71470" y="635795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https://www.climalteranti.it/2023/01/06/il-2022-anno-di-caldo-record-in-italia-e-il-quarto-sesto-piu-caldo-nel-mondo</a:t>
            </a:r>
            <a:endParaRPr lang="it-IT" sz="1400" dirty="0"/>
          </a:p>
        </p:txBody>
      </p:sp>
      <p:sp>
        <p:nvSpPr>
          <p:cNvPr id="5" name="Ovale 4"/>
          <p:cNvSpPr/>
          <p:nvPr/>
        </p:nvSpPr>
        <p:spPr>
          <a:xfrm flipH="1">
            <a:off x="6929454" y="1928802"/>
            <a:ext cx="642942" cy="6429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2757478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rgbClr val="0000FF"/>
                </a:solidFill>
                <a:sym typeface="Arial"/>
              </a:rPr>
              <a:t>Anche il mare Adriatico si </a:t>
            </a:r>
            <a:r>
              <a:rPr lang="it-IT" sz="4000" b="1" i="1" dirty="0" smtClean="0">
                <a:solidFill>
                  <a:srgbClr val="FF0000"/>
                </a:solidFill>
                <a:sym typeface="Arial"/>
              </a:rPr>
              <a:t>riscalda</a:t>
            </a:r>
            <a:r>
              <a:rPr lang="it-IT" sz="4000" b="1" i="1" dirty="0" smtClean="0">
                <a:solidFill>
                  <a:srgbClr val="0000FF"/>
                </a:solidFill>
                <a:sym typeface="Arial"/>
              </a:rPr>
              <a:t> in fretta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2852"/>
            <a:ext cx="5357850" cy="634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14282" y="4952068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https://www.iconaclima.it/italia/clima/mar-adriatico-sempre-piu-caldo-ogni-100-anni-la-temperatura-aumenta-di-oltre-1-grado/</a:t>
            </a:r>
            <a:endParaRPr lang="it-IT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sym typeface="Arial"/>
              </a:rPr>
              <a:t>Se il mare è troppo caldo le piogge possono diventare </a:t>
            </a:r>
            <a:r>
              <a:rPr lang="it-IT" sz="3200" b="1" i="1" dirty="0" smtClean="0">
                <a:solidFill>
                  <a:srgbClr val="FF0000"/>
                </a:solidFill>
                <a:sym typeface="Arial"/>
              </a:rPr>
              <a:t>disastrose</a:t>
            </a:r>
            <a:r>
              <a:rPr lang="it-IT" sz="3200" b="1" i="1" dirty="0" smtClean="0">
                <a:sym typeface="Arial"/>
              </a:rPr>
              <a:t>: Romagna maggio 2023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97268"/>
            <a:ext cx="7143800" cy="46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56" y="71422"/>
            <a:ext cx="8686800" cy="1143000"/>
          </a:xfrm>
        </p:spPr>
        <p:txBody>
          <a:bodyPr>
            <a:normAutofit/>
          </a:bodyPr>
          <a:lstStyle/>
          <a:p>
            <a:r>
              <a:rPr lang="it-IT" sz="4000" b="1" i="1" dirty="0" smtClean="0">
                <a:sym typeface="Arial"/>
              </a:rPr>
              <a:t>Romagna 2023 - Brevissimo riepilogo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567507" cy="407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7010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142984"/>
            <a:ext cx="5562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https://www.arpae.it/it/notizie/levento-meteo-idrogeologico-del-16-18-maggio-2023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8575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https://www.arpae.it/it/notizie/levento-meteo-idrogeologico-del-1-4-maggio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3705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14291"/>
            <a:ext cx="3857651" cy="28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82906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982</Words>
  <Application>Microsoft Office PowerPoint</Application>
  <PresentationFormat>Presentazione su schermo (4:3)</PresentationFormat>
  <Paragraphs>91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La crisi climatica globale e l’Emilia-Romagna</vt:lpstr>
      <vt:lpstr>Anomalie termiche globali 1850 - 2022</vt:lpstr>
      <vt:lpstr>Anomalie della temperatura media globale negli ultimi 2000 anni</vt:lpstr>
      <vt:lpstr>Emilia-Romagna, temperature medie 1961-2022</vt:lpstr>
      <vt:lpstr>E il resto d’Italia?</vt:lpstr>
      <vt:lpstr>Anche il mare Adriatico si riscalda in fretta</vt:lpstr>
      <vt:lpstr>Se il mare è troppo caldo le piogge possono diventare disastrose: Romagna maggio 2023</vt:lpstr>
      <vt:lpstr>Romagna 2023 - Brevissimo riepilogo</vt:lpstr>
      <vt:lpstr>Diapositiva 9</vt:lpstr>
      <vt:lpstr>Precipitazioni annuali E-R</vt:lpstr>
      <vt:lpstr>Diapositiva 11</vt:lpstr>
      <vt:lpstr>Portata del Po a Ferrara maggio 2023 dalla siccità alle alluvioni</vt:lpstr>
      <vt:lpstr>Giugno 2023 - La siccità c’è ancora!</vt:lpstr>
      <vt:lpstr>L’impennata della CO2 nel Novecento è drammatica rispetto ai secoli precedenti</vt:lpstr>
      <vt:lpstr>La CO2 in atmosfera cresce continuamente dal 1958 (inizio delle misure sistematiche) </vt:lpstr>
      <vt:lpstr>Emissioni climalteranti globali 1990-2022</vt:lpstr>
      <vt:lpstr>Visualizzare le emissioni di CO2</vt:lpstr>
      <vt:lpstr>Cosa aspettarsi per il futuro?</vt:lpstr>
      <vt:lpstr>Spunti di riflessione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vmarletto</dc:creator>
  <cp:lastModifiedBy>utente</cp:lastModifiedBy>
  <cp:revision>283</cp:revision>
  <dcterms:created xsi:type="dcterms:W3CDTF">2013-05-09T14:50:45Z</dcterms:created>
  <dcterms:modified xsi:type="dcterms:W3CDTF">2023-06-17T15:03:49Z</dcterms:modified>
</cp:coreProperties>
</file>